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866" r:id="rId1"/>
    <p:sldMasterId id="2147484119" r:id="rId2"/>
  </p:sldMasterIdLst>
  <p:notesMasterIdLst>
    <p:notesMasterId r:id="rId12"/>
  </p:notesMasterIdLst>
  <p:handoutMasterIdLst>
    <p:handoutMasterId r:id="rId13"/>
  </p:handoutMasterIdLst>
  <p:sldIdLst>
    <p:sldId id="453" r:id="rId3"/>
    <p:sldId id="444" r:id="rId4"/>
    <p:sldId id="445" r:id="rId5"/>
    <p:sldId id="446" r:id="rId6"/>
    <p:sldId id="449" r:id="rId7"/>
    <p:sldId id="447" r:id="rId8"/>
    <p:sldId id="448" r:id="rId9"/>
    <p:sldId id="450" r:id="rId10"/>
    <p:sldId id="454" r:id="rId11"/>
  </p:sldIdLst>
  <p:sldSz cx="9144000" cy="6858000" type="screen4x3"/>
  <p:notesSz cx="6761163" cy="9942513"/>
  <p:embeddedFontLst>
    <p:embeddedFont>
      <p:font typeface="PT Sans" panose="020B0604020202020204" charset="-52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A5"/>
    <a:srgbClr val="B9F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3" autoAdjust="0"/>
    <p:restoredTop sz="91273" autoAdjust="0"/>
  </p:normalViewPr>
  <p:slideViewPr>
    <p:cSldViewPr>
      <p:cViewPr>
        <p:scale>
          <a:sx n="100" d="100"/>
          <a:sy n="100" d="100"/>
        </p:scale>
        <p:origin x="-2022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0CB8FC-1F87-4018-BEB8-E1E6E45EAC4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3EBF87-804E-41A9-A53E-55E24BAF8927}" type="pres">
      <dgm:prSet presAssocID="{1E0CB8FC-1F87-4018-BEB8-E1E6E45EAC4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2864C0C-8F83-4380-975A-5FD3BAC42909}" type="presOf" srcId="{1E0CB8FC-1F87-4018-BEB8-E1E6E45EAC4C}" destId="{BD3EBF87-804E-41A9-A53E-55E24BAF8927}" srcOrd="0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29837" cy="497125"/>
          </a:xfrm>
          <a:prstGeom prst="rect">
            <a:avLst/>
          </a:prstGeom>
        </p:spPr>
        <p:txBody>
          <a:bodyPr vert="horz" lIns="91135" tIns="45568" rIns="91135" bIns="45568" rtlCol="0"/>
          <a:lstStyle>
            <a:lvl1pPr algn="l">
              <a:defRPr sz="1200"/>
            </a:lvl1pPr>
          </a:lstStyle>
          <a:p>
            <a:r>
              <a:rPr lang="ru-RU" smtClean="0"/>
              <a:t>Казанский (Приволжский) федеральный университет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4" y="1"/>
            <a:ext cx="2929837" cy="497125"/>
          </a:xfrm>
          <a:prstGeom prst="rect">
            <a:avLst/>
          </a:prstGeom>
        </p:spPr>
        <p:txBody>
          <a:bodyPr vert="horz" lIns="91135" tIns="45568" rIns="91135" bIns="45568" rtlCol="0"/>
          <a:lstStyle>
            <a:lvl1pPr algn="r">
              <a:defRPr sz="1200"/>
            </a:lvl1pPr>
          </a:lstStyle>
          <a:p>
            <a:fld id="{D62C43F0-D805-4DF6-B5D8-35C98B877EBD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3663"/>
            <a:ext cx="2929837" cy="497125"/>
          </a:xfrm>
          <a:prstGeom prst="rect">
            <a:avLst/>
          </a:prstGeom>
        </p:spPr>
        <p:txBody>
          <a:bodyPr vert="horz" lIns="91135" tIns="45568" rIns="91135" bIns="4556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4" y="9443663"/>
            <a:ext cx="2929837" cy="497125"/>
          </a:xfrm>
          <a:prstGeom prst="rect">
            <a:avLst/>
          </a:prstGeom>
        </p:spPr>
        <p:txBody>
          <a:bodyPr vert="horz" lIns="91135" tIns="45568" rIns="91135" bIns="45568" rtlCol="0" anchor="b"/>
          <a:lstStyle>
            <a:lvl1pPr algn="r">
              <a:defRPr sz="1200"/>
            </a:lvl1pPr>
          </a:lstStyle>
          <a:p>
            <a:fld id="{885BCAFC-1182-4AC1-9FBB-0172FCE98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9100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29837" cy="497125"/>
          </a:xfrm>
          <a:prstGeom prst="rect">
            <a:avLst/>
          </a:prstGeom>
        </p:spPr>
        <p:txBody>
          <a:bodyPr vert="horz" lIns="91135" tIns="45568" rIns="91135" bIns="45568" rtlCol="0"/>
          <a:lstStyle>
            <a:lvl1pPr algn="l">
              <a:defRPr sz="1200"/>
            </a:lvl1pPr>
          </a:lstStyle>
          <a:p>
            <a:r>
              <a:rPr lang="ru-RU" smtClean="0"/>
              <a:t>Казанский (Приволжский) федеральный университет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4" y="1"/>
            <a:ext cx="2929837" cy="497125"/>
          </a:xfrm>
          <a:prstGeom prst="rect">
            <a:avLst/>
          </a:prstGeom>
        </p:spPr>
        <p:txBody>
          <a:bodyPr vert="horz" lIns="91135" tIns="45568" rIns="91135" bIns="45568" rtlCol="0"/>
          <a:lstStyle>
            <a:lvl1pPr algn="r">
              <a:defRPr sz="1200"/>
            </a:lvl1pPr>
          </a:lstStyle>
          <a:p>
            <a:fld id="{B2C2886D-ACA5-4E9B-AAE5-31DBD1518AD0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35" tIns="45568" rIns="91135" bIns="4556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0"/>
          </a:xfrm>
          <a:prstGeom prst="rect">
            <a:avLst/>
          </a:prstGeom>
        </p:spPr>
        <p:txBody>
          <a:bodyPr vert="horz" lIns="91135" tIns="45568" rIns="91135" bIns="4556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3"/>
            <a:ext cx="2929837" cy="497125"/>
          </a:xfrm>
          <a:prstGeom prst="rect">
            <a:avLst/>
          </a:prstGeom>
        </p:spPr>
        <p:txBody>
          <a:bodyPr vert="horz" lIns="91135" tIns="45568" rIns="91135" bIns="4556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4" y="9443663"/>
            <a:ext cx="2929837" cy="497125"/>
          </a:xfrm>
          <a:prstGeom prst="rect">
            <a:avLst/>
          </a:prstGeom>
        </p:spPr>
        <p:txBody>
          <a:bodyPr vert="horz" lIns="91135" tIns="45568" rIns="91135" bIns="45568" rtlCol="0" anchor="b"/>
          <a:lstStyle>
            <a:lvl1pPr algn="r">
              <a:defRPr sz="1200"/>
            </a:lvl1pPr>
          </a:lstStyle>
          <a:p>
            <a:fld id="{4D2772B5-ABDD-4C11-B6BA-D3FB61D46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4346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772B5-ABDD-4C11-B6BA-D3FB61D4659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59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772B5-ABDD-4C11-B6BA-D3FB61D4659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834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772B5-ABDD-4C11-B6BA-D3FB61D4659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59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78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32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58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1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0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1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27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73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4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61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57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11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8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72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05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26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60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37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62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2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0F120-FA7C-4559-A305-DFCD51E34EB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1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988840"/>
          </a:xfrm>
          <a:prstGeom prst="rect">
            <a:avLst/>
          </a:prstGeom>
          <a:solidFill>
            <a:srgbClr val="0056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83496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i="1" dirty="0" smtClean="0">
                <a:solidFill>
                  <a:srgbClr val="0056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PT Sans" panose="020B0503020203020204" pitchFamily="34" charset="-52"/>
                <a:cs typeface="Times New Roman" pitchFamily="18" charset="0"/>
              </a:rPr>
              <a:t>Внедрение в дошкольное образование лучших образовательных практик и услуг на системной основе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44046" y="5661248"/>
            <a:ext cx="65522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0056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PT Sans" panose="020B0503020203020204" pitchFamily="34" charset="-52"/>
                <a:cs typeface="Times New Roman" pitchFamily="18" charset="0"/>
              </a:rPr>
              <a:t>Команда</a:t>
            </a:r>
            <a:r>
              <a:rPr lang="ru-RU" sz="2400" b="1" i="1" u="sng" dirty="0" smtClean="0">
                <a:solidFill>
                  <a:srgbClr val="0056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PT Sans" panose="020B0503020203020204" pitchFamily="34" charset="-52"/>
                <a:cs typeface="Times New Roman" pitchFamily="18" charset="0"/>
              </a:rPr>
              <a:t>: Повышение качества образования</a:t>
            </a:r>
            <a:endParaRPr lang="ru-RU" sz="2400" b="1" i="1" u="sng" dirty="0">
              <a:solidFill>
                <a:srgbClr val="0056A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 pitchFamily="34" charset="-52"/>
              <a:ea typeface="PT Sans" panose="020B0503020203020204" pitchFamily="34" charset="-52"/>
              <a:cs typeface="Times New Roman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627784" y="102108"/>
            <a:ext cx="3598010" cy="1757542"/>
            <a:chOff x="2342142" y="115649"/>
            <a:chExt cx="3598010" cy="1757542"/>
          </a:xfrm>
        </p:grpSpPr>
        <p:pic>
          <p:nvPicPr>
            <p:cNvPr id="7" name="Picture 2" descr="C:\Users\DinarAKurbanova\Desktop\Ди\Елабуга\герб елабуги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260648"/>
              <a:ext cx="1152128" cy="1440463"/>
            </a:xfrm>
            <a:prstGeom prst="rect">
              <a:avLst/>
            </a:prstGeom>
            <a:solidFill>
              <a:srgbClr val="0056A5"/>
            </a:solidFill>
            <a:extLst/>
          </p:spPr>
        </p:pic>
        <p:pic>
          <p:nvPicPr>
            <p:cNvPr id="12" name="Picture 2" descr="https://lh6.googleusercontent.com/33fEw8zRHiolkglLLv6Fa4f0_hFU1GxZCUBlDSApu8OhZshE7ROkJ7u2qDxeDFOJjxeERjvGur6E1Mn4tkVA_ivwfHeOnvBxGqwr4kCLNj235hnuTXUTb4WXpqqU-wXP1YKm40r2cqQ"/>
            <p:cNvPicPr>
              <a:picLocks noChangeAspect="1" noChangeArrowheads="1"/>
            </p:cNvPicPr>
            <p:nvPr/>
          </p:nvPicPr>
          <p:blipFill rotWithShape="1"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577"/>
            <a:stretch/>
          </p:blipFill>
          <p:spPr bwMode="auto">
            <a:xfrm>
              <a:off x="2342142" y="115649"/>
              <a:ext cx="2161971" cy="17575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Заголовок 4"/>
          <p:cNvSpPr txBox="1">
            <a:spLocks/>
          </p:cNvSpPr>
          <p:nvPr/>
        </p:nvSpPr>
        <p:spPr>
          <a:xfrm>
            <a:off x="0" y="2276872"/>
            <a:ext cx="9144000" cy="115212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56A5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WORKSHOP</a:t>
            </a:r>
            <a:r>
              <a:rPr lang="ru-RU" b="1" dirty="0">
                <a:solidFill>
                  <a:srgbClr val="0056A5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</a:t>
            </a:r>
          </a:p>
          <a:p>
            <a:r>
              <a:rPr lang="ru-RU" b="1" dirty="0">
                <a:solidFill>
                  <a:srgbClr val="0056A5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Формирование образовательной экосистемы территории</a:t>
            </a:r>
          </a:p>
        </p:txBody>
      </p:sp>
    </p:spTree>
    <p:extLst>
      <p:ext uri="{BB962C8B-B14F-4D97-AF65-F5344CB8AC3E}">
        <p14:creationId xmlns:p14="http://schemas.microsoft.com/office/powerpoint/2010/main" val="402386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"/>
            <a:ext cx="9144000" cy="1206167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69279" y="182874"/>
            <a:ext cx="6624736" cy="840416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Цель, задачи проекта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PT Sans" panose="020B0503020203020204" pitchFamily="34" charset="-52"/>
              </a:rPr>
              <a:t>Цель: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PT Sans" panose="020B0503020203020204" pitchFamily="34" charset="-52"/>
              </a:rPr>
              <a:t>    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воспитание гармонично развитой личности в конкурентоспособной образовательной среде.</a:t>
            </a:r>
          </a:p>
          <a:p>
            <a:pPr marL="0" indent="0">
              <a:buNone/>
            </a:pPr>
            <a:r>
              <a:rPr lang="ru-RU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PT Sans" panose="020B0503020203020204" pitchFamily="34" charset="-52"/>
              </a:rPr>
              <a:t>Задачи: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определить набор компетенций, которыми должен обладать выпускник дошкольного учреждения;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 изучить мировые практики и методики;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</a:rPr>
              <a:t> 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разработать дорожную карту по внедрению обновлённого ИОМ </a:t>
            </a: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</a:rPr>
              <a:t>(индивидуального образовательного маршрута)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 в равных условиях;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подготовить профильных специалистов.</a:t>
            </a:r>
            <a:endParaRPr lang="ru-RU" sz="2400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BD6D-FADF-41EB-9761-7C2A7CDF4FF5}" type="slidenum"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3701" y="2948947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6146" name="Picture 2" descr="C:\Users\DinarAKurbanova\Desktop\Ди\Елабуга\герб елабуг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9583"/>
            <a:ext cx="773438" cy="9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6.googleusercontent.com/33fEw8zRHiolkglLLv6Fa4f0_hFU1GxZCUBlDSApu8OhZshE7ROkJ7u2qDxeDFOJjxeERjvGur6E1Mn4tkVA_ivwfHeOnvBxGqwr4kCLNj235hnuTXUTb4WXpqqU-wXP1YKm40r2cqQ"/>
          <p:cNvPicPr>
            <a:picLocks noChangeAspect="1" noChangeArrowheads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7"/>
          <a:stretch/>
        </p:blipFill>
        <p:spPr bwMode="auto">
          <a:xfrm>
            <a:off x="161651" y="-2"/>
            <a:ext cx="1483721" cy="12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15.02.2020</a:t>
            </a:r>
            <a:endParaRPr lang="ru-RU" dirty="0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г.Елабуга</a:t>
            </a:r>
            <a:endParaRPr lang="ru-RU" dirty="0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4319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-1"/>
            <a:ext cx="9144000" cy="1206167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515297"/>
              </p:ext>
            </p:extLst>
          </p:nvPr>
        </p:nvGraphicFramePr>
        <p:xfrm>
          <a:off x="457200" y="1484313"/>
          <a:ext cx="8229600" cy="4641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BD6D-FADF-41EB-9761-7C2A7CDF4FF5}" type="slidenum"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3701" y="2948947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1669279" y="182874"/>
            <a:ext cx="6624736" cy="840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 smtClean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Описание проекта</a:t>
            </a:r>
            <a:endParaRPr lang="ru-RU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" name="Picture 2" descr="C:\Users\DinarAKurbanova\Desktop\Ди\Елабуга\герб елабуги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9583"/>
            <a:ext cx="773438" cy="9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lh6.googleusercontent.com/33fEw8zRHiolkglLLv6Fa4f0_hFU1GxZCUBlDSApu8OhZshE7ROkJ7u2qDxeDFOJjxeERjvGur6E1Mn4tkVA_ivwfHeOnvBxGqwr4kCLNj235hnuTXUTb4WXpqqU-wXP1YKm40r2cqQ"/>
          <p:cNvPicPr>
            <a:picLocks noChangeAspect="1" noChangeArrowheads="1"/>
          </p:cNvPicPr>
          <p:nvPr/>
        </p:nvPicPr>
        <p:blipFill rotWithShape="1"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7"/>
          <a:stretch/>
        </p:blipFill>
        <p:spPr bwMode="auto">
          <a:xfrm>
            <a:off x="161651" y="-2"/>
            <a:ext cx="1483721" cy="12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15.02.2020</a:t>
            </a:r>
            <a:endParaRPr lang="ru-RU" dirty="0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г.Елабуга</a:t>
            </a:r>
            <a:endParaRPr lang="ru-RU" dirty="0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491880" y="2420888"/>
            <a:ext cx="2808312" cy="1404157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Ребёнок</a:t>
            </a:r>
            <a:endParaRPr lang="ru-RU" dirty="0"/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1043609" y="3825044"/>
            <a:ext cx="2952328" cy="154817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Культурно-просветительная среда</a:t>
            </a:r>
            <a:endParaRPr lang="ru-RU" dirty="0"/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6287977" y="1287557"/>
            <a:ext cx="2690975" cy="145812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семья</a:t>
            </a:r>
            <a:endParaRPr lang="ru-RU" dirty="0"/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6084168" y="3753594"/>
            <a:ext cx="2718401" cy="158417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Детский сад</a:t>
            </a:r>
            <a:endParaRPr lang="ru-RU" dirty="0"/>
          </a:p>
        </p:txBody>
      </p:sp>
      <p:sp>
        <p:nvSpPr>
          <p:cNvPr id="22" name="Блок-схема: альтернативный процесс 21"/>
          <p:cNvSpPr/>
          <p:nvPr/>
        </p:nvSpPr>
        <p:spPr>
          <a:xfrm>
            <a:off x="977022" y="1269673"/>
            <a:ext cx="2549560" cy="134318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Окружающий мир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00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-1"/>
            <a:ext cx="9144000" cy="1206167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3489252"/>
          </a:xfrm>
        </p:spPr>
        <p:txBody>
          <a:bodyPr/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Увеличение доступности образовательных услуг;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Всестороннее развитие ребёнка;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Развитие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Soft skills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(гибкие навыки);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Расширение сетевого взаимодействия;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Создание творческой среды и получение возможности самореализации для педагога;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Отсутствие дополнительных финансовых затрат для родителей.</a:t>
            </a: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BD6D-FADF-41EB-9761-7C2A7CDF4FF5}" type="slidenum"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3701" y="2948947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1669279" y="182874"/>
            <a:ext cx="6624736" cy="840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 smtClean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Преимущества проекта</a:t>
            </a:r>
            <a:endParaRPr lang="ru-RU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" name="Picture 2" descr="https://lh6.googleusercontent.com/33fEw8zRHiolkglLLv6Fa4f0_hFU1GxZCUBlDSApu8OhZshE7ROkJ7u2qDxeDFOJjxeERjvGur6E1Mn4tkVA_ivwfHeOnvBxGqwr4kCLNj235hnuTXUTb4WXpqqU-wXP1YKm40r2cqQ"/>
          <p:cNvPicPr>
            <a:picLocks noChangeAspect="1" noChangeArrowheads="1"/>
          </p:cNvPicPr>
          <p:nvPr/>
        </p:nvPicPr>
        <p:blipFill rotWithShape="1"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7"/>
          <a:stretch/>
        </p:blipFill>
        <p:spPr bwMode="auto">
          <a:xfrm>
            <a:off x="161651" y="-2"/>
            <a:ext cx="1483721" cy="12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DinarAKurbanova\Desktop\Ди\Елабуга\герб елабуг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9583"/>
            <a:ext cx="773438" cy="9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5200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-1"/>
            <a:ext cx="9144000" cy="1206167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Отсутствие государственного финансирования (финансирование в рамках </a:t>
            </a:r>
            <a:r>
              <a:rPr lang="ru-RU" sz="2400" i="1" dirty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ГЧП, привлечение </a:t>
            </a:r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спонсоров);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Дефицит высококвалифицированных кадров (стажировка, повышение квалификации);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Отсутствие заинтересованности со </a:t>
            </a:r>
            <a:r>
              <a:rPr lang="ru-RU" sz="2400" i="1" dirty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стороны </a:t>
            </a:r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потребителя (просветительская работа, </a:t>
            </a:r>
            <a:r>
              <a:rPr lang="ru-RU" sz="2400" i="1" dirty="0" err="1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брендирование</a:t>
            </a:r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).</a:t>
            </a:r>
            <a:endParaRPr lang="ru-RU" sz="2400" i="1" dirty="0">
              <a:latin typeface="PT Sans" panose="020B0503020203020204" pitchFamily="34" charset="-52"/>
              <a:ea typeface="PT Sans" panose="020B0503020203020204" pitchFamily="34" charset="-52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i="1" dirty="0">
              <a:latin typeface="PT Sans" panose="020B0503020203020204" pitchFamily="34" charset="-52"/>
              <a:ea typeface="PT Sans" panose="020B0503020203020204" pitchFamily="34" charset="-52"/>
              <a:cs typeface="Arial" pitchFamily="34" charset="0"/>
            </a:endParaRPr>
          </a:p>
          <a:p>
            <a:endParaRPr lang="ru-RU" sz="2400" i="1" dirty="0" smtClean="0">
              <a:latin typeface="PT Sans" panose="020B0503020203020204" pitchFamily="34" charset="-52"/>
              <a:ea typeface="PT Sans" panose="020B0503020203020204" pitchFamily="34" charset="-52"/>
              <a:cs typeface="Arial" pitchFamily="34" charset="0"/>
            </a:endParaRPr>
          </a:p>
          <a:p>
            <a:endParaRPr lang="ru-RU" sz="2400" i="1" dirty="0" smtClean="0">
              <a:latin typeface="PT Sans" panose="020B0503020203020204" pitchFamily="34" charset="-52"/>
              <a:ea typeface="PT Sans" panose="020B0503020203020204" pitchFamily="34" charset="-52"/>
              <a:cs typeface="Arial" pitchFamily="34" charset="0"/>
            </a:endParaRPr>
          </a:p>
          <a:p>
            <a:pPr marL="0" indent="0">
              <a:buNone/>
            </a:pPr>
            <a:endParaRPr lang="ru-RU" sz="2400" i="1" dirty="0">
              <a:latin typeface="PT Sans" panose="020B0503020203020204" pitchFamily="34" charset="-52"/>
              <a:ea typeface="PT Sans" panose="020B0503020203020204" pitchFamily="34" charset="-52"/>
              <a:cs typeface="Arial" pitchFamily="34" charset="0"/>
            </a:endParaRPr>
          </a:p>
          <a:p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BD6D-FADF-41EB-9761-7C2A7CDF4FF5}" type="slidenum"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3701" y="2948947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669279" y="182874"/>
            <a:ext cx="6624736" cy="840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 smtClean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Риски</a:t>
            </a:r>
            <a:endParaRPr lang="ru-RU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Picture 2" descr="C:\Users\DinarAKurbanova\Desktop\Ди\Елабуга\герб елабуг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9583"/>
            <a:ext cx="773438" cy="9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lh6.googleusercontent.com/33fEw8zRHiolkglLLv6Fa4f0_hFU1GxZCUBlDSApu8OhZshE7ROkJ7u2qDxeDFOJjxeERjvGur6E1Mn4tkVA_ivwfHeOnvBxGqwr4kCLNj235hnuTXUTb4WXpqqU-wXP1YKm40r2cqQ"/>
          <p:cNvPicPr>
            <a:picLocks noChangeAspect="1" noChangeArrowheads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7"/>
          <a:stretch/>
        </p:blipFill>
        <p:spPr bwMode="auto">
          <a:xfrm>
            <a:off x="161651" y="-2"/>
            <a:ext cx="1483721" cy="12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5200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-1"/>
            <a:ext cx="9144000" cy="1206167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6"/>
          </a:xfrm>
        </p:spPr>
        <p:txBody>
          <a:bodyPr/>
          <a:lstStyle/>
          <a:p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Родители;</a:t>
            </a:r>
          </a:p>
          <a:p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ДОУ;</a:t>
            </a:r>
          </a:p>
          <a:p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Школа;</a:t>
            </a:r>
          </a:p>
          <a:p>
            <a:r>
              <a:rPr lang="ru-RU" dirty="0" err="1" smtClean="0">
                <a:latin typeface="PT Sans" panose="020B0503020203020204" pitchFamily="34" charset="-52"/>
                <a:ea typeface="PT Sans" panose="020B0503020203020204" pitchFamily="34" charset="-52"/>
              </a:rPr>
              <a:t>ССУЗы,ВУЗы</a:t>
            </a:r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;</a:t>
            </a:r>
          </a:p>
          <a:p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Работодатель;</a:t>
            </a:r>
          </a:p>
          <a:p>
            <a:r>
              <a:rPr lang="ru-RU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Муниципалитет.</a:t>
            </a:r>
            <a:endParaRPr lang="ru-RU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BD6D-FADF-41EB-9761-7C2A7CDF4FF5}" type="slidenum"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3701" y="2948947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1669279" y="182874"/>
            <a:ext cx="6624736" cy="840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 smtClean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Основные </a:t>
            </a:r>
            <a:r>
              <a:rPr lang="ru-RU" dirty="0" err="1" smtClean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стейкхолдеры</a:t>
            </a:r>
            <a:r>
              <a:rPr lang="ru-RU" dirty="0" smtClean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проекта</a:t>
            </a:r>
            <a:endParaRPr lang="ru-RU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" name="Picture 2" descr="C:\Users\DinarAKurbanova\Desktop\Ди\Елабуга\герб елабуг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9583"/>
            <a:ext cx="773438" cy="9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lh6.googleusercontent.com/33fEw8zRHiolkglLLv6Fa4f0_hFU1GxZCUBlDSApu8OhZshE7ROkJ7u2qDxeDFOJjxeERjvGur6E1Mn4tkVA_ivwfHeOnvBxGqwr4kCLNj235hnuTXUTb4WXpqqU-wXP1YKm40r2cqQ"/>
          <p:cNvPicPr>
            <a:picLocks noChangeAspect="1" noChangeArrowheads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7"/>
          <a:stretch/>
        </p:blipFill>
        <p:spPr bwMode="auto">
          <a:xfrm>
            <a:off x="161651" y="-2"/>
            <a:ext cx="1483721" cy="12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5200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-1"/>
            <a:ext cx="9144000" cy="1206167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40"/>
          </a:xfrm>
        </p:spPr>
        <p:txBody>
          <a:bodyPr/>
          <a:lstStyle/>
          <a:p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Всесторонне развитая и конкурентоспособная личность;</a:t>
            </a:r>
          </a:p>
          <a:p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Повышение качества образования;</a:t>
            </a:r>
          </a:p>
          <a:p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Повышение профессионального уровня кадров;</a:t>
            </a:r>
          </a:p>
          <a:p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 Повышение интеллектуального рейтинга города;</a:t>
            </a:r>
          </a:p>
          <a:p>
            <a:r>
              <a:rPr lang="ru-RU" sz="2400" i="1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Узнаваемость бренда города. </a:t>
            </a:r>
            <a:endParaRPr lang="ru-RU" sz="2400" i="1" dirty="0">
              <a:latin typeface="PT Sans" panose="020B0503020203020204" pitchFamily="34" charset="-52"/>
              <a:ea typeface="PT Sans" panose="020B0503020203020204" pitchFamily="34" charset="-52"/>
              <a:cs typeface="Arial" pitchFamily="34" charset="0"/>
            </a:endParaRPr>
          </a:p>
          <a:p>
            <a:pPr marL="0" indent="0">
              <a:buNone/>
            </a:pPr>
            <a:endParaRPr lang="ru-RU" i="1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BD6D-FADF-41EB-9761-7C2A7CDF4FF5}" type="slidenum"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3701" y="2948947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1669279" y="182874"/>
            <a:ext cx="6624736" cy="840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 smtClean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Выгоды для участников проекта</a:t>
            </a:r>
            <a:endParaRPr lang="ru-RU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" name="Picture 2" descr="C:\Users\DinarAKurbanova\Desktop\Ди\Елабуга\герб елабуг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9583"/>
            <a:ext cx="773438" cy="9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lh6.googleusercontent.com/33fEw8zRHiolkglLLv6Fa4f0_hFU1GxZCUBlDSApu8OhZshE7ROkJ7u2qDxeDFOJjxeERjvGur6E1Mn4tkVA_ivwfHeOnvBxGqwr4kCLNj235hnuTXUTb4WXpqqU-wXP1YKm40r2cqQ"/>
          <p:cNvPicPr>
            <a:picLocks noChangeAspect="1" noChangeArrowheads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7"/>
          <a:stretch/>
        </p:blipFill>
        <p:spPr bwMode="auto">
          <a:xfrm>
            <a:off x="161651" y="-2"/>
            <a:ext cx="1483721" cy="12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5200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-1"/>
            <a:ext cx="9144000" cy="1206167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29519" y="1249036"/>
            <a:ext cx="8229600" cy="456937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с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оздать команду для реализации проекта;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з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аинтересовать общественность; </a:t>
            </a:r>
            <a:endParaRPr lang="ru-RU" sz="2400" dirty="0">
              <a:latin typeface="PT Sans" panose="020B0503020203020204" pitchFamily="34" charset="-52"/>
              <a:ea typeface="PT Sans" panose="020B0503020203020204" pitchFamily="34" charset="-52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п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ровести работу по привлечению ресурсов;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определить </a:t>
            </a: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</a:rPr>
              <a:t>набор компетенций, которыми должен обладать выпускник дошкольного учреждения;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</a:rPr>
              <a:t> изучить мировые практики и методики;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</a:rPr>
              <a:t> разработать дорожную карту по внедрению обновлённого 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ИОМ (индивидуального образовательного маршрута) </a:t>
            </a: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</a:rPr>
              <a:t>в равных условиях;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подготовить </a:t>
            </a: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</a:rPr>
              <a:t>профильных 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</a:rPr>
              <a:t>специалистов;</a:t>
            </a:r>
            <a:endParaRPr lang="ru-RU" sz="2400" dirty="0"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п</a:t>
            </a:r>
            <a:r>
              <a:rPr lang="ru-RU" sz="2400" dirty="0" smtClean="0">
                <a:latin typeface="PT Sans" panose="020B0503020203020204" pitchFamily="34" charset="-52"/>
                <a:ea typeface="PT Sans" panose="020B0503020203020204" pitchFamily="34" charset="-52"/>
                <a:cs typeface="Arial" pitchFamily="34" charset="0"/>
              </a:rPr>
              <a:t>ровести работу по реализации мероприятий дорожной карты.</a:t>
            </a:r>
            <a:endParaRPr lang="ru-RU" sz="2400" dirty="0">
              <a:latin typeface="PT Sans" panose="020B0503020203020204" pitchFamily="34" charset="-52"/>
              <a:ea typeface="PT Sans" panose="020B0503020203020204" pitchFamily="34" charset="-52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8BD6D-FADF-41EB-9761-7C2A7CDF4FF5}" type="slidenum"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3701" y="2948947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1669279" y="182874"/>
            <a:ext cx="6624736" cy="840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 smtClean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Мероприятия проекта</a:t>
            </a:r>
            <a:endParaRPr lang="ru-RU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" name="Picture 2" descr="C:\Users\DinarAKurbanova\Desktop\Ди\Елабуга\герб елабуг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9583"/>
            <a:ext cx="773438" cy="9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lh6.googleusercontent.com/33fEw8zRHiolkglLLv6Fa4f0_hFU1GxZCUBlDSApu8OhZshE7ROkJ7u2qDxeDFOJjxeERjvGur6E1Mn4tkVA_ivwfHeOnvBxGqwr4kCLNj235hnuTXUTb4WXpqqU-wXP1YKm40r2cqQ"/>
          <p:cNvPicPr>
            <a:picLocks noChangeAspect="1" noChangeArrowheads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7"/>
          <a:stretch/>
        </p:blipFill>
        <p:spPr bwMode="auto">
          <a:xfrm>
            <a:off x="161651" y="-2"/>
            <a:ext cx="1483721" cy="12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15.02.2020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г.Елабуга</a:t>
            </a:r>
            <a:endParaRPr lang="ru-RU">
              <a:solidFill>
                <a:prstClr val="black">
                  <a:tint val="75000"/>
                </a:prst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5200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988840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2627784" y="102108"/>
            <a:ext cx="3598010" cy="1757542"/>
            <a:chOff x="2342142" y="115649"/>
            <a:chExt cx="3598010" cy="1757542"/>
          </a:xfrm>
        </p:grpSpPr>
        <p:pic>
          <p:nvPicPr>
            <p:cNvPr id="7" name="Picture 2" descr="C:\Users\DinarAKurbanova\Desktop\Ди\Елабуга\герб елабуги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260648"/>
              <a:ext cx="1152128" cy="1440463"/>
            </a:xfrm>
            <a:prstGeom prst="rect">
              <a:avLst/>
            </a:prstGeom>
            <a:solidFill>
              <a:srgbClr val="0056A5"/>
            </a:solidFill>
            <a:extLst/>
          </p:spPr>
        </p:pic>
        <p:pic>
          <p:nvPicPr>
            <p:cNvPr id="12" name="Picture 2" descr="https://lh6.googleusercontent.com/33fEw8zRHiolkglLLv6Fa4f0_hFU1GxZCUBlDSApu8OhZshE7ROkJ7u2qDxeDFOJjxeERjvGur6E1Mn4tkVA_ivwfHeOnvBxGqwr4kCLNj235hnuTXUTb4WXpqqU-wXP1YKm40r2cqQ"/>
            <p:cNvPicPr>
              <a:picLocks noChangeAspect="1" noChangeArrowheads="1"/>
            </p:cNvPicPr>
            <p:nvPr/>
          </p:nvPicPr>
          <p:blipFill rotWithShape="1"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577"/>
            <a:stretch/>
          </p:blipFill>
          <p:spPr bwMode="auto">
            <a:xfrm>
              <a:off x="2342142" y="115649"/>
              <a:ext cx="2161971" cy="17575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Заголовок 4"/>
          <p:cNvSpPr txBox="1">
            <a:spLocks/>
          </p:cNvSpPr>
          <p:nvPr/>
        </p:nvSpPr>
        <p:spPr>
          <a:xfrm>
            <a:off x="0" y="3438922"/>
            <a:ext cx="9144000" cy="115212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56A5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СПАСИБО ЗА ВНИМАНИЕ!</a:t>
            </a:r>
            <a:endParaRPr lang="ru-RU" b="1" dirty="0">
              <a:solidFill>
                <a:srgbClr val="0056A5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66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5260</TotalTime>
  <Words>303</Words>
  <Application>Microsoft Office PowerPoint</Application>
  <PresentationFormat>Экран (4:3)</PresentationFormat>
  <Paragraphs>86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PT Sans</vt:lpstr>
      <vt:lpstr>Times New Roman</vt:lpstr>
      <vt:lpstr>Calibri</vt:lpstr>
      <vt:lpstr>Wingdings</vt:lpstr>
      <vt:lpstr>7_Тема Office</vt:lpstr>
      <vt:lpstr>8_Тема Office</vt:lpstr>
      <vt:lpstr>Презентация PowerPoint</vt:lpstr>
      <vt:lpstr>Цель, задачи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повышения конкурентоспособности Казанского федерального университета среди ведущих мировых научно-образовательных центров на 2013-2020 гг.</dc:title>
  <dc:creator>Альбина</dc:creator>
  <cp:lastModifiedBy>55</cp:lastModifiedBy>
  <cp:revision>435</cp:revision>
  <cp:lastPrinted>2014-10-20T04:47:29Z</cp:lastPrinted>
  <dcterms:created xsi:type="dcterms:W3CDTF">2013-06-11T11:00:04Z</dcterms:created>
  <dcterms:modified xsi:type="dcterms:W3CDTF">2021-06-02T10:35:46Z</dcterms:modified>
</cp:coreProperties>
</file>